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4"/>
  </p:sldMasterIdLst>
  <p:notesMasterIdLst>
    <p:notesMasterId r:id="rId19"/>
  </p:notesMasterIdLst>
  <p:sldIdLst>
    <p:sldId id="256" r:id="rId5"/>
    <p:sldId id="257" r:id="rId6"/>
    <p:sldId id="290" r:id="rId7"/>
    <p:sldId id="281" r:id="rId8"/>
    <p:sldId id="286" r:id="rId9"/>
    <p:sldId id="264" r:id="rId10"/>
    <p:sldId id="272" r:id="rId11"/>
    <p:sldId id="268" r:id="rId12"/>
    <p:sldId id="282" r:id="rId13"/>
    <p:sldId id="273" r:id="rId14"/>
    <p:sldId id="287" r:id="rId15"/>
    <p:sldId id="289" r:id="rId16"/>
    <p:sldId id="291" r:id="rId17"/>
    <p:sldId id="269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51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ika Griffin" userId="2b952170-4131-42d1-9495-60aa6667eedf" providerId="ADAL" clId="{93B03609-8FED-46D8-8F70-E8DFFA046FC7}"/>
    <pc:docChg chg="delSld modSld">
      <pc:chgData name="Monika Griffin" userId="2b952170-4131-42d1-9495-60aa6667eedf" providerId="ADAL" clId="{93B03609-8FED-46D8-8F70-E8DFFA046FC7}" dt="2023-10-10T11:46:20.661" v="4" actId="20577"/>
      <pc:docMkLst>
        <pc:docMk/>
      </pc:docMkLst>
      <pc:sldChg chg="del">
        <pc:chgData name="Monika Griffin" userId="2b952170-4131-42d1-9495-60aa6667eedf" providerId="ADAL" clId="{93B03609-8FED-46D8-8F70-E8DFFA046FC7}" dt="2023-10-10T11:45:51.338" v="1" actId="47"/>
        <pc:sldMkLst>
          <pc:docMk/>
          <pc:sldMk cId="2272866709" sldId="263"/>
        </pc:sldMkLst>
      </pc:sldChg>
      <pc:sldChg chg="modSp mod">
        <pc:chgData name="Monika Griffin" userId="2b952170-4131-42d1-9495-60aa6667eedf" providerId="ADAL" clId="{93B03609-8FED-46D8-8F70-E8DFFA046FC7}" dt="2023-10-10T11:46:20.661" v="4" actId="20577"/>
        <pc:sldMkLst>
          <pc:docMk/>
          <pc:sldMk cId="603779387" sldId="268"/>
        </pc:sldMkLst>
        <pc:spChg chg="mod">
          <ac:chgData name="Monika Griffin" userId="2b952170-4131-42d1-9495-60aa6667eedf" providerId="ADAL" clId="{93B03609-8FED-46D8-8F70-E8DFFA046FC7}" dt="2023-10-10T11:46:20.661" v="4" actId="20577"/>
          <ac:spMkLst>
            <pc:docMk/>
            <pc:sldMk cId="603779387" sldId="268"/>
            <ac:spMk id="3" creationId="{00000000-0000-0000-0000-000000000000}"/>
          </ac:spMkLst>
        </pc:spChg>
      </pc:sldChg>
      <pc:sldChg chg="del">
        <pc:chgData name="Monika Griffin" userId="2b952170-4131-42d1-9495-60aa6667eedf" providerId="ADAL" clId="{93B03609-8FED-46D8-8F70-E8DFFA046FC7}" dt="2023-10-10T11:45:51.103" v="0" actId="47"/>
        <pc:sldMkLst>
          <pc:docMk/>
          <pc:sldMk cId="1777409092" sldId="292"/>
        </pc:sldMkLst>
      </pc:sldChg>
    </pc:docChg>
  </pc:docChgLst>
  <pc:docChgLst>
    <pc:chgData name="Monika Griffin" userId="2b952170-4131-42d1-9495-60aa6667eedf" providerId="ADAL" clId="{DAF15B9C-AB5A-4360-8A1C-B3C60428ABAF}"/>
    <pc:docChg chg="custSel addSld modSld modNotesMaster">
      <pc:chgData name="Monika Griffin" userId="2b952170-4131-42d1-9495-60aa6667eedf" providerId="ADAL" clId="{DAF15B9C-AB5A-4360-8A1C-B3C60428ABAF}" dt="2023-09-06T14:42:09.303" v="3" actId="478"/>
      <pc:docMkLst>
        <pc:docMk/>
      </pc:docMkLst>
      <pc:sldChg chg="delSp new mod">
        <pc:chgData name="Monika Griffin" userId="2b952170-4131-42d1-9495-60aa6667eedf" providerId="ADAL" clId="{DAF15B9C-AB5A-4360-8A1C-B3C60428ABAF}" dt="2023-09-06T14:42:09.303" v="3" actId="478"/>
        <pc:sldMkLst>
          <pc:docMk/>
          <pc:sldMk cId="1777409092" sldId="292"/>
        </pc:sldMkLst>
        <pc:spChg chg="del">
          <ac:chgData name="Monika Griffin" userId="2b952170-4131-42d1-9495-60aa6667eedf" providerId="ADAL" clId="{DAF15B9C-AB5A-4360-8A1C-B3C60428ABAF}" dt="2023-09-06T14:42:09.303" v="3" actId="478"/>
          <ac:spMkLst>
            <pc:docMk/>
            <pc:sldMk cId="1777409092" sldId="292"/>
            <ac:spMk id="2" creationId="{347DCA1E-2FCD-F30C-3E90-3E5CF529300C}"/>
          </ac:spMkLst>
        </pc:spChg>
        <pc:spChg chg="del">
          <ac:chgData name="Monika Griffin" userId="2b952170-4131-42d1-9495-60aa6667eedf" providerId="ADAL" clId="{DAF15B9C-AB5A-4360-8A1C-B3C60428ABAF}" dt="2023-09-06T14:42:07.596" v="2" actId="478"/>
          <ac:spMkLst>
            <pc:docMk/>
            <pc:sldMk cId="1777409092" sldId="292"/>
            <ac:spMk id="3" creationId="{30BF6235-F8B3-1D11-E3F7-EC354B4FA6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A050B-67E6-4B9E-9388-FD8ABE6C916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799A5-12BC-4513-A86E-363B9D9546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8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details of the staffing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99A5-12BC-4513-A86E-363B9D9546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09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Amend lunch time for KS1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99A5-12BC-4513-A86E-363B9D9546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4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Can add a personalised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799A5-12BC-4513-A86E-363B9D9546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6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4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4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4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6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95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5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8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8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7E307B-C024-49BC-A12F-C5900CEEA1C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E88692-A184-4B82-A194-AC6CFD315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892" y="457200"/>
            <a:ext cx="8461207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E5BAC-9D79-8A41-2B31-DBD6AC52C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527" y="2031416"/>
            <a:ext cx="2813215" cy="2813215"/>
          </a:xfrm>
          <a:prstGeom prst="rect">
            <a:avLst/>
          </a:prstGeom>
        </p:spPr>
      </p:pic>
      <p:sp>
        <p:nvSpPr>
          <p:cNvPr id="21" name="Rectangle 9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53" y="621793"/>
            <a:ext cx="8215884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621" y="1793777"/>
            <a:ext cx="4287254" cy="3042706"/>
          </a:xfrm>
        </p:spPr>
        <p:txBody>
          <a:bodyPr>
            <a:normAutofit fontScale="90000"/>
          </a:bodyPr>
          <a:lstStyle/>
          <a:p>
            <a:br>
              <a:rPr lang="en-GB" sz="5200">
                <a:latin typeface="Letter-join Print Plus 1" panose="02000805000000020003" pitchFamily="50" charset="0"/>
              </a:rPr>
            </a:br>
            <a:r>
              <a:rPr lang="en-GB" sz="5200">
                <a:latin typeface="Letter-join Print Plus 1" panose="02000805000000020003" pitchFamily="50" charset="0"/>
              </a:rPr>
              <a:t>Meet the Teacher</a:t>
            </a:r>
            <a:br>
              <a:rPr lang="en-GB" sz="5200">
                <a:latin typeface="Letter-join Print Plus 1" panose="02000805000000020003" pitchFamily="50" charset="0"/>
              </a:rPr>
            </a:br>
            <a:br>
              <a:rPr lang="en-GB" sz="5200">
                <a:latin typeface="Letter-join Print Plus 1" panose="02000805000000020003" pitchFamily="50" charset="0"/>
              </a:rPr>
            </a:br>
            <a:r>
              <a:rPr lang="en-GB" sz="5200">
                <a:latin typeface="Letter-join Print Plus 1" panose="02000805000000020003" pitchFamily="50" charset="0"/>
              </a:rPr>
              <a:t>Reception 2023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6173" y="446824"/>
            <a:ext cx="144018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618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3062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61898" y="1092118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715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81" y="1423576"/>
            <a:ext cx="7950635" cy="4669720"/>
          </a:xfrm>
        </p:spPr>
        <p:txBody>
          <a:bodyPr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4000">
              <a:latin typeface="Comic Sans MS" panose="030F0702030302020204" pitchFamily="66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DC230-F30D-6FE3-6DC3-C0E401C9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6" y="223303"/>
            <a:ext cx="4480496" cy="6350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B1F99C-0C04-B11E-E85B-18CAA19A65C3}"/>
              </a:ext>
            </a:extLst>
          </p:cNvPr>
          <p:cNvSpPr txBox="1"/>
          <p:nvPr/>
        </p:nvSpPr>
        <p:spPr>
          <a:xfrm>
            <a:off x="5118029" y="300711"/>
            <a:ext cx="3660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>
                <a:latin typeface="Comic Sans MS" panose="030F0702030302020204" pitchFamily="66" charset="0"/>
              </a:rPr>
              <a:t>Mobile phones must not be used within the school grounds.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117AE-60C7-3E91-6685-81A2DD50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158" y="5138648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7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567" y="224015"/>
            <a:ext cx="6347713" cy="1320800"/>
          </a:xfrm>
        </p:spPr>
        <p:txBody>
          <a:bodyPr>
            <a:normAutofit/>
          </a:bodyPr>
          <a:lstStyle/>
          <a:p>
            <a:r>
              <a:rPr lang="en-GB" sz="4800" b="1" u="sng">
                <a:latin typeface="Letter-join Print Plus 1" panose="02000805000000020003" pitchFamily="50" charset="0"/>
              </a:rPr>
              <a:t>Parent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7" y="1412776"/>
            <a:ext cx="7634810" cy="5548420"/>
          </a:xfrm>
        </p:spPr>
        <p:txBody>
          <a:bodyPr>
            <a:normAutofit/>
          </a:bodyPr>
          <a:lstStyle/>
          <a:p>
            <a:r>
              <a:rPr lang="en-GB" sz="3200">
                <a:latin typeface="Letter-join Print Plus 1" panose="02000805000000020003" pitchFamily="50" charset="0"/>
              </a:rPr>
              <a:t>Read with children at home</a:t>
            </a:r>
          </a:p>
          <a:p>
            <a:r>
              <a:rPr lang="en-GB" sz="3200">
                <a:latin typeface="Letter-join Print Plus 1" panose="02000805000000020003" pitchFamily="50" charset="0"/>
              </a:rPr>
              <a:t>Support with homework completion</a:t>
            </a:r>
          </a:p>
          <a:p>
            <a:r>
              <a:rPr lang="en-GB" sz="3200">
                <a:latin typeface="Letter-join Print Plus 1" panose="02000805000000020003" pitchFamily="50" charset="0"/>
              </a:rPr>
              <a:t>Ensure children are equipped for each day</a:t>
            </a:r>
          </a:p>
          <a:p>
            <a:r>
              <a:rPr lang="en-GB" sz="3200">
                <a:latin typeface="Letter-join Print Plus 1" panose="02000805000000020003" pitchFamily="50" charset="0"/>
              </a:rPr>
              <a:t>Reinforce expectations</a:t>
            </a:r>
          </a:p>
          <a:p>
            <a:r>
              <a:rPr lang="en-GB" sz="3200">
                <a:latin typeface="Letter-join Print Plus 1" panose="02000805000000020003" pitchFamily="50" charset="0"/>
              </a:rPr>
              <a:t>Keep up to date via the newsletter (mufti days, cake events etc).</a:t>
            </a:r>
          </a:p>
          <a:p>
            <a:r>
              <a:rPr lang="en-GB" sz="3200">
                <a:latin typeface="Letter-join Print Plus 1" panose="02000805000000020003" pitchFamily="50" charset="0"/>
              </a:rPr>
              <a:t>Event attendance</a:t>
            </a:r>
          </a:p>
          <a:p>
            <a:pPr marL="342900" lvl="1" indent="0">
              <a:buNone/>
            </a:pPr>
            <a:endParaRPr lang="en-GB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>
              <a:latin typeface="Comic Sans MS" pitchFamily="66" charset="0"/>
            </a:endParaRPr>
          </a:p>
          <a:p>
            <a:pPr marL="0" indent="0">
              <a:buNone/>
            </a:pPr>
            <a:endParaRPr lang="en-GB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63CA06-839F-9918-CA01-7314C23CC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16278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46" y="0"/>
            <a:ext cx="7429795" cy="1320800"/>
          </a:xfrm>
        </p:spPr>
        <p:txBody>
          <a:bodyPr/>
          <a:lstStyle/>
          <a:p>
            <a:r>
              <a:rPr lang="en-GB" b="1" u="sng">
                <a:latin typeface="Comic Sans MS" pitchFamily="66" charset="0"/>
              </a:rPr>
              <a:t>Contact and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85565"/>
            <a:ext cx="7634810" cy="5548420"/>
          </a:xfrm>
        </p:spPr>
        <p:txBody>
          <a:bodyPr>
            <a:normAutofit/>
          </a:bodyPr>
          <a:lstStyle/>
          <a:p>
            <a:r>
              <a:rPr lang="en-GB" sz="2400">
                <a:latin typeface="Comic Sans MS" pitchFamily="66" charset="0"/>
              </a:rPr>
              <a:t>Open door policy. </a:t>
            </a:r>
          </a:p>
          <a:p>
            <a:r>
              <a:rPr lang="en-GB" sz="2400">
                <a:latin typeface="Comic Sans MS" pitchFamily="66" charset="0"/>
              </a:rPr>
              <a:t>The class teacher is </a:t>
            </a:r>
            <a:r>
              <a:rPr lang="en-GB" sz="2400" b="1">
                <a:latin typeface="Comic Sans MS" pitchFamily="66" charset="0"/>
              </a:rPr>
              <a:t>always</a:t>
            </a:r>
            <a:r>
              <a:rPr lang="en-GB" sz="2400">
                <a:latin typeface="Comic Sans MS" pitchFamily="66" charset="0"/>
              </a:rPr>
              <a:t> your first point of contact for any issues or questions. </a:t>
            </a:r>
          </a:p>
          <a:p>
            <a:r>
              <a:rPr lang="en-GB" sz="2400">
                <a:latin typeface="Comic Sans MS" pitchFamily="66" charset="0"/>
              </a:rPr>
              <a:t>If you need to speak to the class teacher in detail, please book an appointment as time at drop off/collection is limited.</a:t>
            </a:r>
          </a:p>
          <a:p>
            <a:r>
              <a:rPr lang="en-GB" sz="2400">
                <a:latin typeface="Comic Sans MS" pitchFamily="66" charset="0"/>
              </a:rPr>
              <a:t>Contact teachers or other staff via the Castle office email address.</a:t>
            </a:r>
          </a:p>
          <a:p>
            <a:r>
              <a:rPr lang="en-GB" sz="2400">
                <a:latin typeface="Comic Sans MS" pitchFamily="66" charset="0"/>
              </a:rPr>
              <a:t>Notes in Reading Journals.</a:t>
            </a:r>
          </a:p>
          <a:p>
            <a:r>
              <a:rPr lang="en-GB" sz="2400">
                <a:latin typeface="Comic Sans MS" pitchFamily="66" charset="0"/>
              </a:rPr>
              <a:t>Weekly school newsletters.</a:t>
            </a:r>
          </a:p>
          <a:p>
            <a:r>
              <a:rPr lang="en-GB" sz="2400">
                <a:latin typeface="Comic Sans MS" pitchFamily="66" charset="0"/>
              </a:rPr>
              <a:t>School website. </a:t>
            </a:r>
          </a:p>
          <a:p>
            <a:endParaRPr lang="en-GB" sz="2400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>
              <a:latin typeface="Comic Sans MS" pitchFamily="66" charset="0"/>
            </a:endParaRPr>
          </a:p>
          <a:p>
            <a:pPr marL="342900" lvl="1" indent="0">
              <a:buNone/>
            </a:pPr>
            <a:endParaRPr lang="en-GB">
              <a:latin typeface="Comic Sans MS" pitchFamily="66" charset="0"/>
            </a:endParaRPr>
          </a:p>
          <a:p>
            <a:pPr marL="0" indent="0">
              <a:buNone/>
            </a:pPr>
            <a:endParaRPr lang="en-GB"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2502D-A871-F385-7443-3D92B23F2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42" y="516278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6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463B9A0-C42E-402C-9AD1-9DAE53361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A723-A692-D49E-53D3-B5D3CCAF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8" y="1536222"/>
            <a:ext cx="8791956" cy="353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0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76908"/>
            <a:ext cx="6912768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b="1" u="sng">
                <a:latin typeface="Comic Sans MS" pitchFamily="66" charset="0"/>
              </a:rPr>
              <a:t>Any Questions</a:t>
            </a:r>
          </a:p>
        </p:txBody>
      </p:sp>
      <p:pic>
        <p:nvPicPr>
          <p:cNvPr id="1026" name="Picture 2" descr="http://ts2.mm.bing.net/th?id=HN.60804632433138354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89076"/>
            <a:ext cx="4176464" cy="310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FAD74-940E-8EF0-ADF3-054F107D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142" y="5162782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0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6831"/>
            <a:ext cx="7886700" cy="543594"/>
          </a:xfrm>
        </p:spPr>
        <p:txBody>
          <a:bodyPr>
            <a:normAutofit fontScale="90000"/>
          </a:bodyPr>
          <a:lstStyle/>
          <a:p>
            <a:br>
              <a:rPr lang="en-GB" b="1" u="sng">
                <a:latin typeface="Comic Sans MS" pitchFamily="66" charset="0"/>
              </a:rPr>
            </a:br>
            <a:endParaRPr lang="en-GB" b="1" u="sng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765" y="409897"/>
            <a:ext cx="8534499" cy="618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en-GB" sz="1900" b="1">
                <a:latin typeface="Comic Sans MS" pitchFamily="66" charset="0"/>
              </a:rPr>
              <a:t>		      </a:t>
            </a:r>
            <a:r>
              <a:rPr lang="en-GB" sz="4000" b="1">
                <a:latin typeface="Letter-join Print Plus 1" panose="02000805000000020003" pitchFamily="50" charset="0"/>
              </a:rPr>
              <a:t>Class teachers </a:t>
            </a:r>
          </a:p>
          <a:p>
            <a:pPr algn="l"/>
            <a:endParaRPr lang="en-GB" sz="1900" b="1" i="0">
              <a:solidFill>
                <a:srgbClr val="575757"/>
              </a:solidFill>
              <a:effectLst/>
              <a:latin typeface="Comic Sans MS" pitchFamily="66" charset="0"/>
            </a:endParaRPr>
          </a:p>
          <a:p>
            <a:pPr algn="l"/>
            <a:endParaRPr lang="en-GB" sz="1900" b="1">
              <a:solidFill>
                <a:srgbClr val="575757"/>
              </a:solidFill>
              <a:latin typeface="Comic Sans MS" pitchFamily="66" charset="0"/>
            </a:endParaRPr>
          </a:p>
          <a:p>
            <a:pPr algn="l"/>
            <a:endParaRPr lang="en-GB" sz="1900" b="1" i="0">
              <a:solidFill>
                <a:srgbClr val="575757"/>
              </a:solidFill>
              <a:effectLst/>
              <a:latin typeface="Comic Sans MS" pitchFamily="66" charset="0"/>
            </a:endParaRPr>
          </a:p>
          <a:p>
            <a:pPr algn="l"/>
            <a:endParaRPr lang="en-GB" sz="1900" b="1" i="0">
              <a:solidFill>
                <a:srgbClr val="575757"/>
              </a:solidFill>
              <a:effectLst/>
              <a:latin typeface="Comic Sans MS" pitchFamily="66" charset="0"/>
            </a:endParaRPr>
          </a:p>
          <a:p>
            <a:pPr algn="l"/>
            <a:endParaRPr lang="en-GB" sz="1900" b="1">
              <a:solidFill>
                <a:srgbClr val="575757"/>
              </a:solidFill>
              <a:latin typeface="Comic Sans MS" pitchFamily="66" charset="0"/>
            </a:endParaRPr>
          </a:p>
          <a:p>
            <a:pPr algn="l"/>
            <a:endParaRPr lang="en-GB" sz="1900" b="1" i="0">
              <a:solidFill>
                <a:srgbClr val="575757"/>
              </a:solidFill>
              <a:effectLst/>
              <a:latin typeface="Comic Sans MS" pitchFamily="66" charset="0"/>
            </a:endParaRPr>
          </a:p>
          <a:p>
            <a:pPr algn="l"/>
            <a:endParaRPr lang="en-GB" sz="1900" b="1">
              <a:solidFill>
                <a:srgbClr val="575757"/>
              </a:solidFill>
              <a:latin typeface="Comic Sans MS" pitchFamily="66" charset="0"/>
            </a:endParaRPr>
          </a:p>
          <a:p>
            <a:pPr marL="0" indent="0" algn="l">
              <a:buNone/>
            </a:pPr>
            <a:r>
              <a:rPr lang="en-GB" sz="1900" b="1">
                <a:solidFill>
                  <a:srgbClr val="575757"/>
                </a:solidFill>
                <a:latin typeface="Comic Sans MS" pitchFamily="66" charset="0"/>
              </a:rPr>
              <a:t>      </a:t>
            </a:r>
          </a:p>
          <a:p>
            <a:pPr marL="0" indent="0" algn="l">
              <a:buNone/>
            </a:pPr>
            <a:r>
              <a:rPr lang="en-GB" sz="2400" b="1">
                <a:latin typeface="Comic Sans MS" pitchFamily="66" charset="0"/>
              </a:rPr>
              <a:t>       </a:t>
            </a:r>
            <a:r>
              <a:rPr lang="en-GB" sz="3200" b="1">
                <a:latin typeface="Letter-join Print Plus 1" panose="02000805000000020003" pitchFamily="50" charset="0"/>
              </a:rPr>
              <a:t>Mrs Griffin             Mrs Winter  </a:t>
            </a:r>
            <a:r>
              <a:rPr lang="en-GB" sz="3200" b="1" i="0">
                <a:effectLst/>
                <a:latin typeface="Letter-join Print Plus 1" panose="02000805000000020003" pitchFamily="50" charset="0"/>
              </a:rPr>
              <a:t>                            </a:t>
            </a:r>
          </a:p>
          <a:p>
            <a:pPr marL="0" indent="0">
              <a:buNone/>
            </a:pPr>
            <a:r>
              <a:rPr lang="en-GB" sz="1900" b="1">
                <a:latin typeface="Comic Sans MS" pitchFamily="66" charset="0"/>
              </a:rPr>
              <a:t>	   Tiger Class                                 Panda Class </a:t>
            </a:r>
          </a:p>
          <a:p>
            <a:pPr marL="0" indent="0">
              <a:buNone/>
            </a:pPr>
            <a:r>
              <a:rPr lang="en-GB" sz="1900" b="1">
                <a:latin typeface="Comic Sans MS" pitchFamily="66" charset="0"/>
              </a:rPr>
              <a:t>            EYFS Lead 			</a:t>
            </a:r>
            <a:endParaRPr lang="en-GB" sz="500" b="1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1900" b="1">
                <a:latin typeface="Comic Sans MS" pitchFamily="66" charset="0"/>
              </a:rPr>
              <a:t>			 	</a:t>
            </a:r>
            <a:endParaRPr lang="en-GB" sz="500" b="1">
              <a:latin typeface="Comic Sans MS" pitchFamily="66" charset="0"/>
            </a:endParaRPr>
          </a:p>
          <a:p>
            <a:pPr marL="0" indent="0">
              <a:buNone/>
            </a:pPr>
            <a:endParaRPr lang="en-GB" sz="1900" b="1">
              <a:latin typeface="Comic Sans MS" pitchFamily="66" charset="0"/>
            </a:endParaRPr>
          </a:p>
          <a:p>
            <a:pPr marL="0" indent="0">
              <a:buNone/>
            </a:pPr>
            <a:endParaRPr lang="en-GB" sz="1900" b="1">
              <a:latin typeface="Comic Sans MS" pitchFamily="66" charset="0"/>
            </a:endParaRPr>
          </a:p>
          <a:p>
            <a:pPr marL="0" indent="0">
              <a:buNone/>
            </a:pPr>
            <a:endParaRPr lang="en-GB" sz="1900" b="1">
              <a:latin typeface="Comic Sans MS" pitchFamily="66" charset="0"/>
            </a:endParaRPr>
          </a:p>
          <a:p>
            <a:pPr marL="0" indent="0">
              <a:buNone/>
            </a:pPr>
            <a:endParaRPr lang="en-GB" sz="1900" b="1">
              <a:latin typeface="Comic Sans MS" pitchFamily="66" charset="0"/>
            </a:endParaRPr>
          </a:p>
          <a:p>
            <a:pPr marL="0" indent="0">
              <a:buNone/>
            </a:pPr>
            <a:endParaRPr lang="en-GB" sz="1900" b="1"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43914-BDC9-C9E0-6C49-5D0D69D7B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548" y="5229200"/>
            <a:ext cx="1218903" cy="1218903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2A61094-03CE-68FF-372C-489CB039D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44" y="1781085"/>
            <a:ext cx="2269613" cy="2685065"/>
          </a:xfrm>
          <a:prstGeom prst="rect">
            <a:avLst/>
          </a:prstGeom>
        </p:spPr>
      </p:pic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CBBBBBD4-792F-5688-F5E2-0A360DE2A2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79" y="1781085"/>
            <a:ext cx="2300372" cy="26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D018-4D2A-5715-8C5C-26F75470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3" y="522141"/>
            <a:ext cx="5978769" cy="932988"/>
          </a:xfrm>
        </p:spPr>
        <p:txBody>
          <a:bodyPr>
            <a:normAutofit fontScale="90000"/>
          </a:bodyPr>
          <a:lstStyle/>
          <a:p>
            <a:r>
              <a:rPr lang="en-GB">
                <a:latin typeface="Letter-join Print Plus 1" panose="02000805000000020003" pitchFamily="50" charset="0"/>
              </a:rPr>
              <a:t>Reception Teaching Assistants </a:t>
            </a:r>
            <a:br>
              <a:rPr lang="en-GB">
                <a:latin typeface="Letter-join Print Plus 1" panose="02000805000000020003" pitchFamily="50" charset="0"/>
              </a:rPr>
            </a:br>
            <a:endParaRPr lang="en-GB">
              <a:latin typeface="Letter-join Print Plus 1" panose="02000805000000020003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80D29-C108-986C-2327-540F81F0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1305782"/>
            <a:ext cx="7976382" cy="4909624"/>
          </a:xfrm>
        </p:spPr>
        <p:txBody>
          <a:bodyPr/>
          <a:lstStyle/>
          <a:p>
            <a:pPr marL="0" indent="0" algn="l">
              <a:buNone/>
            </a:pPr>
            <a:endParaRPr lang="en-GB" sz="2800" b="1">
              <a:solidFill>
                <a:srgbClr val="575757"/>
              </a:solidFill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   Miss </a:t>
            </a:r>
            <a:r>
              <a:rPr lang="en-GB" sz="2800" b="1" err="1">
                <a:solidFill>
                  <a:srgbClr val="575757"/>
                </a:solidFill>
                <a:latin typeface="Letter-join Print Plus 1" panose="02000805000000020003" pitchFamily="50" charset="0"/>
              </a:rPr>
              <a:t>Miss</a:t>
            </a: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 Cooper-</a:t>
            </a:r>
            <a:r>
              <a:rPr lang="en-GB" sz="2800" b="1" err="1">
                <a:solidFill>
                  <a:srgbClr val="575757"/>
                </a:solidFill>
                <a:latin typeface="Letter-join Print Plus 1" panose="02000805000000020003" pitchFamily="50" charset="0"/>
              </a:rPr>
              <a:t>Murdin</a:t>
            </a:r>
            <a:endParaRPr lang="en-GB" sz="2800" b="1">
              <a:solidFill>
                <a:srgbClr val="575757"/>
              </a:solidFill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endParaRPr lang="en-GB" sz="2800" b="1">
              <a:solidFill>
                <a:srgbClr val="575757"/>
              </a:solidFill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   Mrs Malgorzata </a:t>
            </a:r>
            <a:r>
              <a:rPr lang="en-GB" sz="2800" b="1" err="1">
                <a:solidFill>
                  <a:srgbClr val="575757"/>
                </a:solidFill>
                <a:latin typeface="Letter-join Print Plus 1" panose="02000805000000020003" pitchFamily="50" charset="0"/>
              </a:rPr>
              <a:t>Nyendwa</a:t>
            </a: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 </a:t>
            </a:r>
          </a:p>
          <a:p>
            <a:pPr marL="0" indent="0" algn="l">
              <a:buNone/>
            </a:pPr>
            <a:r>
              <a:rPr lang="en-GB" sz="2800" b="1" i="0">
                <a:solidFill>
                  <a:srgbClr val="575757"/>
                </a:solidFill>
                <a:effectLst/>
                <a:latin typeface="Letter-join Print Plus 1" panose="02000805000000020003" pitchFamily="50" charset="0"/>
              </a:rPr>
              <a:t>         (Mrs Gosia</a:t>
            </a: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)</a:t>
            </a:r>
            <a:endParaRPr lang="en-GB" sz="2800" b="0" i="0">
              <a:solidFill>
                <a:srgbClr val="575757"/>
              </a:solidFill>
              <a:effectLst/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endParaRPr lang="en-GB" sz="2800" b="0" i="0">
              <a:solidFill>
                <a:srgbClr val="575757"/>
              </a:solidFill>
              <a:effectLst/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endParaRPr lang="en-GB" sz="2800" b="0" i="0">
              <a:solidFill>
                <a:srgbClr val="575757"/>
              </a:solidFill>
              <a:effectLst/>
              <a:latin typeface="Letter-join Print Plus 1" panose="02000805000000020003" pitchFamily="50" charset="0"/>
            </a:endParaRPr>
          </a:p>
          <a:p>
            <a:pPr marL="0" indent="0" algn="l">
              <a:buNone/>
            </a:pPr>
            <a:r>
              <a:rPr lang="en-GB" sz="2800" b="1">
                <a:solidFill>
                  <a:srgbClr val="575757"/>
                </a:solidFill>
                <a:latin typeface="Letter-join Print Plus 1" panose="02000805000000020003" pitchFamily="50" charset="0"/>
              </a:rPr>
              <a:t>        Mrs </a:t>
            </a:r>
            <a:r>
              <a:rPr lang="en-GB" sz="2800" b="1" i="0">
                <a:solidFill>
                  <a:srgbClr val="575757"/>
                </a:solidFill>
                <a:effectLst/>
                <a:latin typeface="Letter-join Print Plus 1" panose="02000805000000020003" pitchFamily="50" charset="0"/>
              </a:rPr>
              <a:t>Rowland</a:t>
            </a:r>
            <a:r>
              <a:rPr lang="en-GB" sz="2800" b="0" i="0">
                <a:solidFill>
                  <a:srgbClr val="575757"/>
                </a:solidFill>
                <a:effectLst/>
                <a:latin typeface="Letter-join Print Plus 1" panose="02000805000000020003" pitchFamily="50" charset="0"/>
              </a:rPr>
              <a:t> 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F331CA2A-D3A8-6BDA-CA33-0120486C5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"/>
          <a:stretch/>
        </p:blipFill>
        <p:spPr>
          <a:xfrm>
            <a:off x="5826071" y="4744195"/>
            <a:ext cx="1312532" cy="1674927"/>
          </a:xfrm>
          <a:prstGeom prst="rect">
            <a:avLst/>
          </a:prstGeom>
        </p:spPr>
      </p:pic>
      <p:pic>
        <p:nvPicPr>
          <p:cNvPr id="6" name="Picture 5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6EE82C08-6810-905A-7337-EC1B8206A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302" y="2860602"/>
            <a:ext cx="1352301" cy="1657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54A12-86B5-D08B-9B6A-B88F36D63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303" y="1126917"/>
            <a:ext cx="1352301" cy="15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820674"/>
          </a:xfrm>
        </p:spPr>
        <p:txBody>
          <a:bodyPr>
            <a:normAutofit/>
          </a:bodyPr>
          <a:lstStyle/>
          <a:p>
            <a:r>
              <a:rPr lang="en-GB" sz="4800" b="1" u="sng">
                <a:latin typeface="Letter-join Print Plus 1" panose="02000805000000020003" pitchFamily="50" charset="0"/>
              </a:rPr>
              <a:t>Daily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2125"/>
            <a:ext cx="8496944" cy="4351338"/>
          </a:xfrm>
        </p:spPr>
        <p:txBody>
          <a:bodyPr>
            <a:no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latin typeface="Letter-join Print Plus 1" panose="02000805000000020003" pitchFamily="50" charset="0"/>
              </a:rPr>
              <a:t>Classroom doors are opened at 8:40am.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latin typeface="Letter-join Print Plus 1" panose="02000805000000020003" pitchFamily="50" charset="0"/>
              </a:rPr>
              <a:t>The children come in, choose a book to read and sit at the carpet.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latin typeface="Letter-join Print Plus 1" panose="02000805000000020003" pitchFamily="50" charset="0"/>
              </a:rPr>
              <a:t>Register is taken at 8.45am and lessons start at 9am.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latin typeface="Letter-join Print Plus 1" panose="02000805000000020003" pitchFamily="50" charset="0"/>
              </a:rPr>
              <a:t>Fruit or vegetables and milk are provided by the school.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latin typeface="Letter-join Print Plus 1" panose="02000805000000020003" pitchFamily="50" charset="0"/>
              </a:rPr>
              <a:t>We are a water only school.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latin typeface="Letter-join Print Plus 1" panose="02000805000000020003" pitchFamily="50" charset="0"/>
              </a:rPr>
              <a:t>Lunch from 11:50am to 12.50pm. Lunches are eaten in the hall.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latin typeface="Letter-join Print Plus 1" panose="02000805000000020003" pitchFamily="50" charset="0"/>
              </a:rPr>
              <a:t>End of day – school finish at 3:15pm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latin typeface="Letter-join Print Plus 1" panose="02000805000000020003" pitchFamily="50" charset="0"/>
              </a:rPr>
              <a:t>Collection – please notify school about anyone different picking up. </a:t>
            </a:r>
          </a:p>
        </p:txBody>
      </p:sp>
    </p:spTree>
    <p:extLst>
      <p:ext uri="{BB962C8B-B14F-4D97-AF65-F5344CB8AC3E}">
        <p14:creationId xmlns:p14="http://schemas.microsoft.com/office/powerpoint/2010/main" val="115034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3297"/>
            <a:ext cx="8496944" cy="820674"/>
          </a:xfrm>
        </p:spPr>
        <p:txBody>
          <a:bodyPr>
            <a:noAutofit/>
          </a:bodyPr>
          <a:lstStyle/>
          <a:p>
            <a:r>
              <a:rPr lang="en-GB" sz="5400" b="1" u="sng">
                <a:latin typeface="Letter-join Print Plus 1" panose="02000805000000020003" pitchFamily="50" charset="0"/>
              </a:rPr>
              <a:t>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57650"/>
            <a:ext cx="8496944" cy="4351338"/>
          </a:xfrm>
        </p:spPr>
        <p:txBody>
          <a:bodyPr>
            <a:noAutofit/>
          </a:bodyPr>
          <a:lstStyle/>
          <a:p>
            <a:pPr marL="631825" indent="-631825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3200" b="1">
                <a:latin typeface="Letter-join Print Plus 1" panose="02000805000000020003" pitchFamily="50" charset="0"/>
              </a:rPr>
              <a:t>Friday PM</a:t>
            </a:r>
          </a:p>
          <a:p>
            <a:pPr marL="631825" indent="-631825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3200" b="1">
                <a:latin typeface="Letter-join Print Plus 1" panose="02000805000000020003" pitchFamily="50" charset="0"/>
              </a:rPr>
              <a:t>Children may wear their P.E kit all day.</a:t>
            </a:r>
          </a:p>
          <a:p>
            <a:pPr marL="631825" indent="-631825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3200" b="1">
                <a:latin typeface="Letter-join Print Plus 1" panose="02000805000000020003" pitchFamily="50" charset="0"/>
              </a:rPr>
              <a:t>No earrings (children must remove themselves). No taping allowed.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GB" sz="2000" b="1" u="sng">
                <a:solidFill>
                  <a:srgbClr val="0D0D0D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 kit includes:</a:t>
            </a:r>
            <a:endParaRPr lang="en-GB" sz="2000" b="1" u="sng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navy / black shorts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navy / black jogging bottoms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white T-shirt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navy / black hoodie or jumper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Trainers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b="1">
                <a:solidFill>
                  <a:srgbClr val="212121"/>
                </a:solidFill>
                <a:effectLst/>
                <a:latin typeface="Letter-join Print Plus 1" panose="0200080500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 hat (during summer weather)</a:t>
            </a:r>
            <a:endParaRPr lang="en-GB" sz="2000" b="1">
              <a:effectLst/>
              <a:latin typeface="Letter-join Print Plus 1" panose="02000805000000020003" pitchFamily="50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1825" indent="-631825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GB" sz="360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en-GB" sz="400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AF9D1-524A-31A4-7298-BF6F731B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58" y="5285397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4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9387605-8BBB-4B98-ABA1-877E7708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8027" y="0"/>
            <a:ext cx="326597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66E085B8-E6D9-4530-9AE3-4C2B79CE4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308" y="237744"/>
            <a:ext cx="573973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0" y="642593"/>
            <a:ext cx="5027570" cy="842191"/>
          </a:xfrm>
        </p:spPr>
        <p:txBody>
          <a:bodyPr>
            <a:normAutofit/>
          </a:bodyPr>
          <a:lstStyle/>
          <a:p>
            <a:r>
              <a:rPr lang="en-GB" b="1" u="sng">
                <a:latin typeface="Letter-join Print Plus 1" panose="02000805000000020003" pitchFamily="50" charset="0"/>
              </a:rPr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0" y="1484784"/>
            <a:ext cx="5027570" cy="4550256"/>
          </a:xfrm>
        </p:spPr>
        <p:txBody>
          <a:bodyPr>
            <a:noAutofit/>
          </a:bodyPr>
          <a:lstStyle/>
          <a:p>
            <a:r>
              <a:rPr lang="en-GB" sz="2400">
                <a:latin typeface="Letter-join Print Plus 1" panose="02000805000000020003" pitchFamily="50" charset="0"/>
              </a:rPr>
              <a:t>All items need to be clearly named.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Be smart, shirts tucked in.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No jewellery please.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Earrings must be removed for PE (no tape). They cannot be removed by adults in school.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Jumpers and cardigans . No hoodies (only for PE.)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P.E  kit – indoor and outdoor.</a:t>
            </a:r>
          </a:p>
          <a:p>
            <a:r>
              <a:rPr lang="en-GB" sz="2400">
                <a:latin typeface="Letter-join Print Plus 1" panose="02000805000000020003" pitchFamily="50" charset="0"/>
              </a:rPr>
              <a:t>Black shoes – no trainers.</a:t>
            </a:r>
          </a:p>
        </p:txBody>
      </p:sp>
      <p:pic>
        <p:nvPicPr>
          <p:cNvPr id="1026" name="Picture 2" descr="http://ts4.mm.bing.net/th?id=HN.608042282767814327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989"/>
          <a:stretch/>
        </p:blipFill>
        <p:spPr bwMode="auto">
          <a:xfrm>
            <a:off x="6289627" y="484632"/>
            <a:ext cx="2489215" cy="27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F2304C2-1AD0-4AFD-93A0-BB1D998E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" y="374904"/>
            <a:ext cx="553407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7AC88-9D4F-7FA0-FE36-E2E7CE263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129" y="3763344"/>
            <a:ext cx="2388325" cy="23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5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18" y="31322"/>
            <a:ext cx="5629046" cy="1320800"/>
          </a:xfrm>
        </p:spPr>
        <p:txBody>
          <a:bodyPr>
            <a:normAutofit/>
          </a:bodyPr>
          <a:lstStyle/>
          <a:p>
            <a:r>
              <a:rPr lang="en-GB" b="1" u="sng">
                <a:latin typeface="Letter-join Print Plus 1" panose="02000805000000020003" pitchFamily="50" charset="0"/>
                <a:ea typeface="Cambria Math" panose="02040503050406030204" pitchFamily="18" charset="0"/>
              </a:rPr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418" y="906814"/>
            <a:ext cx="5333091" cy="52046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latin typeface="Letter-join Print Plus 1" panose="02000805000000020003" pitchFamily="50" charset="0"/>
              </a:rPr>
              <a:t>Reading is vital!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Letter-join Print Plus 1" panose="02000805000000020003" pitchFamily="50" charset="0"/>
              </a:rPr>
              <a:t>Reading activities take place in school daily.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Letter-join Print Plus 1" panose="02000805000000020003" pitchFamily="50" charset="0"/>
              </a:rPr>
              <a:t>Books and reading journals must be in school every day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Letter-join Print Plus 1" panose="02000805000000020003" pitchFamily="50" charset="0"/>
              </a:rPr>
              <a:t>Children must read every day. ‘Reading challenge’ tokens are earned for reading 3 times in a week at home.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Letter-join Print Plus 1" panose="02000805000000020003" pitchFamily="50" charset="0"/>
              </a:rPr>
              <a:t>Please make comments in reading journals.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2BDB8-2E06-475E-ADC2-F142A98D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5" y="413109"/>
            <a:ext cx="2801871" cy="6031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4CB28-A34B-2CAD-7EAF-C7274530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660" y="5225583"/>
            <a:ext cx="121930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4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858" y="560392"/>
            <a:ext cx="3063142" cy="1320800"/>
          </a:xfrm>
        </p:spPr>
        <p:txBody>
          <a:bodyPr>
            <a:normAutofit/>
          </a:bodyPr>
          <a:lstStyle/>
          <a:p>
            <a:r>
              <a:rPr lang="en-GB" b="1" u="sng">
                <a:latin typeface="Letter-join Print Plus 1" panose="02000805000000020003" pitchFamily="50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66" y="1982871"/>
            <a:ext cx="5592471" cy="3880773"/>
          </a:xfrm>
        </p:spPr>
        <p:txBody>
          <a:bodyPr>
            <a:noAutofit/>
          </a:bodyPr>
          <a:lstStyle/>
          <a:p>
            <a:r>
              <a:rPr lang="en-GB" sz="2800" dirty="0">
                <a:latin typeface="Letter-join Print Plus 1" panose="02000805000000020003" pitchFamily="50" charset="0"/>
              </a:rPr>
              <a:t>Homework completion is essential</a:t>
            </a:r>
          </a:p>
          <a:p>
            <a:r>
              <a:rPr lang="en-GB" sz="2800" dirty="0">
                <a:latin typeface="Letter-join Print Plus 1" panose="02000805000000020003" pitchFamily="50" charset="0"/>
              </a:rPr>
              <a:t>Homework will be sent out on Friday </a:t>
            </a:r>
          </a:p>
          <a:p>
            <a:r>
              <a:rPr lang="en-GB" sz="2800" dirty="0">
                <a:latin typeface="Letter-join Print Plus 1" panose="02000805000000020003" pitchFamily="50" charset="0"/>
              </a:rPr>
              <a:t>Homework must be returned to school by the following </a:t>
            </a:r>
            <a:r>
              <a:rPr lang="en-GB" sz="2800" b="1" dirty="0">
                <a:latin typeface="Letter-join Print Plus 1" panose="02000805000000020003" pitchFamily="50" charset="0"/>
              </a:rPr>
              <a:t>Thursday</a:t>
            </a:r>
            <a:r>
              <a:rPr lang="en-GB" sz="2800" dirty="0">
                <a:latin typeface="Letter-join Print Plus 1" panose="02000805000000020003" pitchFamily="50" charset="0"/>
              </a:rPr>
              <a:t> Please encourage and support your child.</a:t>
            </a:r>
          </a:p>
        </p:txBody>
      </p:sp>
      <p:pic>
        <p:nvPicPr>
          <p:cNvPr id="1028" name="Picture 4" descr="http://ts3.mm.bing.net/th?id=HN.607987796805419266&amp;pid=15.1&amp;P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0"/>
          <a:stretch/>
        </p:blipFill>
        <p:spPr bwMode="auto">
          <a:xfrm>
            <a:off x="6031425" y="560392"/>
            <a:ext cx="2600354" cy="28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B81F3-03D8-A726-49AC-334FF5BE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1" y="4623373"/>
            <a:ext cx="1435330" cy="14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B5DE3-8112-572F-959D-9448AFACC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8" b="84883"/>
          <a:stretch/>
        </p:blipFill>
        <p:spPr>
          <a:xfrm>
            <a:off x="463995" y="3845367"/>
            <a:ext cx="8216010" cy="1472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5C5D5-5B00-DBA3-03F0-87820B942013}"/>
              </a:ext>
            </a:extLst>
          </p:cNvPr>
          <p:cNvSpPr txBox="1"/>
          <p:nvPr/>
        </p:nvSpPr>
        <p:spPr>
          <a:xfrm>
            <a:off x="1331640" y="1196074"/>
            <a:ext cx="2555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0070C0"/>
                </a:solidFill>
                <a:latin typeface="Comic Sans MS" panose="030F0702030302020204" pitchFamily="66" charset="0"/>
              </a:rPr>
              <a:t>Homework expectations by year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9E3053-6EF8-E33E-6CF5-14A7DC8A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052736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00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41b518-dde5-4854-b0b0-e8753b48f0ad" xsi:nil="true"/>
    <lcf76f155ced4ddcb4097134ff3c332f xmlns="b714be9d-69b8-4905-802e-33e1752551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1570D94188146AA9B7088A7CB82AA" ma:contentTypeVersion="17" ma:contentTypeDescription="Create a new document." ma:contentTypeScope="" ma:versionID="1ec3a3a49559292e2498ca6d561b4afe">
  <xsd:schema xmlns:xsd="http://www.w3.org/2001/XMLSchema" xmlns:xs="http://www.w3.org/2001/XMLSchema" xmlns:p="http://schemas.microsoft.com/office/2006/metadata/properties" xmlns:ns2="b714be9d-69b8-4905-802e-33e17525512b" xmlns:ns3="6541b518-dde5-4854-b0b0-e8753b48f0ad" targetNamespace="http://schemas.microsoft.com/office/2006/metadata/properties" ma:root="true" ma:fieldsID="f040c5d6ae91558cfd1d69f3dcaf68fb" ns2:_="" ns3:_="">
    <xsd:import namespace="b714be9d-69b8-4905-802e-33e17525512b"/>
    <xsd:import namespace="6541b518-dde5-4854-b0b0-e8753b48f0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4be9d-69b8-4905-802e-33e175255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d69868-0161-4ca8-a68f-09cb7ce396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41b518-dde5-4854-b0b0-e8753b48f0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b2a216-a380-4ea4-838a-e676b374a061}" ma:internalName="TaxCatchAll" ma:showField="CatchAllData" ma:web="6541b518-dde5-4854-b0b0-e8753b48f0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AB78D-8039-4557-A202-08AE515C2C5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6541b518-dde5-4854-b0b0-e8753b48f0ad"/>
    <ds:schemaRef ds:uri="http://purl.org/dc/terms/"/>
    <ds:schemaRef ds:uri="http://purl.org/dc/dcmitype/"/>
    <ds:schemaRef ds:uri="b714be9d-69b8-4905-802e-33e17525512b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02FBDB-0DE3-4FF8-BCB2-B7D7221E24B3}">
  <ds:schemaRefs>
    <ds:schemaRef ds:uri="6541b518-dde5-4854-b0b0-e8753b48f0ad"/>
    <ds:schemaRef ds:uri="b714be9d-69b8-4905-802e-33e1752551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B7A90F-36E7-4EEE-8F4F-5C303C3B4E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0</TotalTime>
  <Words>497</Words>
  <Application>Microsoft Office PowerPoint</Application>
  <PresentationFormat>On-screen Show (4:3)</PresentationFormat>
  <Paragraphs>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Comic Sans MS</vt:lpstr>
      <vt:lpstr>Garamond</vt:lpstr>
      <vt:lpstr>Letter-join Print Plus 1</vt:lpstr>
      <vt:lpstr>Symbol</vt:lpstr>
      <vt:lpstr>Wingdings</vt:lpstr>
      <vt:lpstr>Savon</vt:lpstr>
      <vt:lpstr> Meet the Teacher  Reception 2023</vt:lpstr>
      <vt:lpstr> </vt:lpstr>
      <vt:lpstr>Reception Teaching Assistants  </vt:lpstr>
      <vt:lpstr>Daily Routines</vt:lpstr>
      <vt:lpstr>PE </vt:lpstr>
      <vt:lpstr>Uniform</vt:lpstr>
      <vt:lpstr>Reading</vt:lpstr>
      <vt:lpstr>Homework</vt:lpstr>
      <vt:lpstr>PowerPoint Presentation</vt:lpstr>
      <vt:lpstr>PowerPoint Presentation</vt:lpstr>
      <vt:lpstr>Parent Participation</vt:lpstr>
      <vt:lpstr>Contact and Communication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 Autumn 2020</dc:title>
  <dc:creator>Gillian Glenn</dc:creator>
  <cp:lastModifiedBy>Monika Griffin</cp:lastModifiedBy>
  <cp:revision>1</cp:revision>
  <cp:lastPrinted>2023-09-06T07:00:05Z</cp:lastPrinted>
  <dcterms:created xsi:type="dcterms:W3CDTF">2020-10-04T09:37:21Z</dcterms:created>
  <dcterms:modified xsi:type="dcterms:W3CDTF">2023-10-10T11:46:27Z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0x0101005691570D94188146AA9B7088A7CB82AA</vt:lpwstr>
  </property>
  <property fmtid="{D5CDD505-2E9C-101B-9397-08002B2CF9AE}" pid="3" name="MediaServiceImageTags">
    <vt:lpwstr/>
  </property>
  <property fmtid="{D5CDD505-2E9C-101B-9397-08002B2CF9AE}" pid="4" name="MSIP_Label_6cdb3814-1b18-49d9-9913-87d5339d0e83_Enabled">
    <vt:lpwstr>true</vt:lpwstr>
  </property>
  <property fmtid="{D5CDD505-2E9C-101B-9397-08002B2CF9AE}" pid="5" name="MSIP_Label_6cdb3814-1b18-49d9-9913-87d5339d0e83_SetDate">
    <vt:lpwstr>2023-07-20T10:03:12Z</vt:lpwstr>
  </property>
  <property fmtid="{D5CDD505-2E9C-101B-9397-08002B2CF9AE}" pid="6" name="MSIP_Label_6cdb3814-1b18-49d9-9913-87d5339d0e83_Method">
    <vt:lpwstr>Standard</vt:lpwstr>
  </property>
  <property fmtid="{D5CDD505-2E9C-101B-9397-08002B2CF9AE}" pid="7" name="MSIP_Label_6cdb3814-1b18-49d9-9913-87d5339d0e83_Name">
    <vt:lpwstr>defa4170-0d19-0005-0004-bc88714345d2</vt:lpwstr>
  </property>
  <property fmtid="{D5CDD505-2E9C-101B-9397-08002B2CF9AE}" pid="8" name="MSIP_Label_6cdb3814-1b18-49d9-9913-87d5339d0e83_SiteId">
    <vt:lpwstr>fba6cc83-b1fa-444b-8f70-6df13d639d44</vt:lpwstr>
  </property>
  <property fmtid="{D5CDD505-2E9C-101B-9397-08002B2CF9AE}" pid="9" name="MSIP_Label_6cdb3814-1b18-49d9-9913-87d5339d0e83_ActionId">
    <vt:lpwstr>f997d78a-f333-4a7f-842e-7a5035b312a9</vt:lpwstr>
  </property>
  <property fmtid="{D5CDD505-2E9C-101B-9397-08002B2CF9AE}" pid="10" name="MSIP_Label_6cdb3814-1b18-49d9-9913-87d5339d0e83_ContentBits">
    <vt:lpwstr>0</vt:lpwstr>
  </property>
</Properties>
</file>